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9" r:id="rId11"/>
    <p:sldId id="268" r:id="rId12"/>
    <p:sldId id="270" r:id="rId13"/>
    <p:sldId id="271" r:id="rId14"/>
    <p:sldId id="273" r:id="rId15"/>
    <p:sldId id="276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61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56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27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35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52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20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26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585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68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59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46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B8E34-AABA-485A-9673-60DC3D68B92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4CAC9-B736-421A-9930-30BF73544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19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analyticsvidhya.com/courses/introduction-to-data-science-2?utm_source=blog&amp;utm_medium=understandingsupportvectormachinearticl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Kernel_metho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7" y="295834"/>
            <a:ext cx="10756651" cy="6050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19" y="4001294"/>
            <a:ext cx="3109757" cy="2330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847" y="5811424"/>
            <a:ext cx="667871" cy="5004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7878" y="4383883"/>
            <a:ext cx="18336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Dr. Shailesh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</a:p>
          <a:p>
            <a:pPr algn="ctr"/>
            <a:r>
              <a:rPr lang="en-US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DCS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CUSAT</a:t>
            </a:r>
          </a:p>
        </p:txBody>
      </p:sp>
    </p:spTree>
    <p:extLst>
      <p:ext uri="{BB962C8B-B14F-4D97-AF65-F5344CB8AC3E}">
        <p14:creationId xmlns:p14="http://schemas.microsoft.com/office/powerpoint/2010/main" val="130511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12" t="21887" r="21631" b="24676"/>
          <a:stretch/>
        </p:blipFill>
        <p:spPr>
          <a:xfrm>
            <a:off x="2081349" y="1455273"/>
            <a:ext cx="8458199" cy="54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8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Optimal hyper plane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225" t="20817" r="22743" b="24996"/>
          <a:stretch/>
        </p:blipFill>
        <p:spPr>
          <a:xfrm>
            <a:off x="2708366" y="1384438"/>
            <a:ext cx="7822890" cy="529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8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Optimal hyper plane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650" t="21887" r="22081" b="25077"/>
          <a:stretch/>
        </p:blipFill>
        <p:spPr>
          <a:xfrm>
            <a:off x="2133601" y="1495659"/>
            <a:ext cx="8316686" cy="536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7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 the New Data Item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00" t="22688" r="23319" b="25276"/>
          <a:stretch/>
        </p:blipFill>
        <p:spPr>
          <a:xfrm>
            <a:off x="1837509" y="1628416"/>
            <a:ext cx="7454403" cy="48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2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798" y="3581400"/>
            <a:ext cx="4585003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14" y="274638"/>
            <a:ext cx="8193087" cy="1143000"/>
          </a:xfrm>
        </p:spPr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913" y="1524000"/>
            <a:ext cx="8229600" cy="4953000"/>
          </a:xfrm>
        </p:spPr>
        <p:txBody>
          <a:bodyPr/>
          <a:lstStyle/>
          <a:p>
            <a:r>
              <a:rPr lang="en-US" dirty="0"/>
              <a:t>“Support Vector Machine” (SVM) is a supervised </a:t>
            </a:r>
            <a:r>
              <a:rPr lang="en-US" u="sng" dirty="0">
                <a:hlinkClick r:id="rId3"/>
              </a:rPr>
              <a:t>machine learning algorithm</a:t>
            </a:r>
            <a:r>
              <a:rPr lang="en-US" dirty="0"/>
              <a:t> which can be used for both classification or regression challenges</a:t>
            </a:r>
          </a:p>
          <a:p>
            <a:r>
              <a:rPr lang="en-US" dirty="0"/>
              <a:t>perform classification by finding the hyper-plane that differentiate the two classes very well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759C-66D3-4510-91CD-A8A65A807425}" type="slidenum">
              <a:rPr lang="en-US"/>
              <a:pPr/>
              <a:t>14</a:t>
            </a:fld>
            <a:endParaRPr lang="en-US"/>
          </a:p>
        </p:txBody>
      </p:sp>
      <p:sp>
        <p:nvSpPr>
          <p:cNvPr id="5" name="AutoShape 2" descr="SVM_1"/>
          <p:cNvSpPr>
            <a:spLocks noChangeAspect="1" noChangeArrowheads="1"/>
          </p:cNvSpPr>
          <p:nvPr/>
        </p:nvSpPr>
        <p:spPr bwMode="auto">
          <a:xfrm>
            <a:off x="1712913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Lucida Sans" panose="020B0602030504020204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4329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 the right hyper-plane (Scenario-3)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9884" y="1600200"/>
            <a:ext cx="4395716" cy="4953000"/>
          </a:xfrm>
        </p:spPr>
        <p:txBody>
          <a:bodyPr/>
          <a:lstStyle/>
          <a:p>
            <a:r>
              <a:rPr lang="en-US" dirty="0"/>
              <a:t>Some of you may have selected the hyper-plane </a:t>
            </a:r>
            <a:r>
              <a:rPr lang="en-US" b="1" dirty="0"/>
              <a:t>B </a:t>
            </a:r>
            <a:r>
              <a:rPr lang="en-US" dirty="0"/>
              <a:t>as it has higher margin compared to </a:t>
            </a:r>
            <a:r>
              <a:rPr lang="en-US" b="1" dirty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759C-66D3-4510-91CD-A8A65A807425}" type="slidenum">
              <a:rPr lang="en-US"/>
              <a:pPr/>
              <a:t>15</a:t>
            </a:fld>
            <a:endParaRPr lang="en-US"/>
          </a:p>
        </p:txBody>
      </p:sp>
      <p:pic>
        <p:nvPicPr>
          <p:cNvPr id="104450" name="Picture 2" descr="SVM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34" y="2057400"/>
            <a:ext cx="46291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 we classify two classes (Scenario-4)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1600200"/>
            <a:ext cx="4343400" cy="4953000"/>
          </a:xfrm>
        </p:spPr>
        <p:txBody>
          <a:bodyPr/>
          <a:lstStyle/>
          <a:p>
            <a:r>
              <a:rPr lang="en-US" dirty="0"/>
              <a:t>outlier for star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759C-66D3-4510-91CD-A8A65A807425}" type="slidenum">
              <a:rPr lang="en-US"/>
              <a:pPr/>
              <a:t>16</a:t>
            </a:fld>
            <a:endParaRPr lang="en-US"/>
          </a:p>
        </p:txBody>
      </p:sp>
      <p:pic>
        <p:nvPicPr>
          <p:cNvPr id="105474" name="Picture 2" descr="SVM_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71750"/>
            <a:ext cx="46482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210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 the hyper-plane to segregate to classes (Scenario-5)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0" y="1600200"/>
            <a:ext cx="4038600" cy="4953000"/>
          </a:xfrm>
        </p:spPr>
        <p:txBody>
          <a:bodyPr/>
          <a:lstStyle/>
          <a:p>
            <a:r>
              <a:rPr lang="en-US" dirty="0"/>
              <a:t>SVM can solve this problem. Easily! It solves this problem by introducing additional feature.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759C-66D3-4510-91CD-A8A65A807425}" type="slidenum">
              <a:rPr lang="en-US"/>
              <a:pPr/>
              <a:t>17</a:t>
            </a:fld>
            <a:endParaRPr lang="en-US"/>
          </a:p>
        </p:txBody>
      </p:sp>
      <p:pic>
        <p:nvPicPr>
          <p:cNvPr id="106498" name="Picture 2" descr="SVM_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46" y="1601337"/>
            <a:ext cx="5111555" cy="44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07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b="1" u="sng" dirty="0">
                <a:hlinkClick r:id="rId2"/>
              </a:rPr>
              <a:t>kernel</a:t>
            </a:r>
            <a:r>
              <a:rPr lang="en-US" b="1" u="sng" dirty="0"/>
              <a:t> trick.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6107" y="1752600"/>
            <a:ext cx="5486400" cy="4524376"/>
          </a:xfrm>
        </p:spPr>
        <p:txBody>
          <a:bodyPr/>
          <a:lstStyle/>
          <a:p>
            <a:r>
              <a:rPr lang="en-US" dirty="0"/>
              <a:t>Here, we will add a new feature z=x^2+y^2.</a:t>
            </a:r>
          </a:p>
          <a:p>
            <a:r>
              <a:rPr lang="en-US" dirty="0"/>
              <a:t>All values for z would be positive always because z is the squared sum of both x and y</a:t>
            </a:r>
          </a:p>
          <a:p>
            <a:r>
              <a:rPr lang="en-US" dirty="0"/>
              <a:t>In the original plot, red circles appear close to the origin of x and y axes, leading to lower value of z and star relatively away from the origin result to higher value of z.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759C-66D3-4510-91CD-A8A65A807425}" type="slidenum">
              <a:rPr lang="en-US"/>
              <a:pPr/>
              <a:t>18</a:t>
            </a:fld>
            <a:endParaRPr lang="en-US"/>
          </a:p>
        </p:txBody>
      </p:sp>
      <p:pic>
        <p:nvPicPr>
          <p:cNvPr id="107522" name="Picture 2" descr="SVM_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2" y="2052458"/>
            <a:ext cx="3733799" cy="318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23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978" y="4924438"/>
            <a:ext cx="2248580" cy="19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420" y="4863478"/>
            <a:ext cx="2248580" cy="19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6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806" y="4678837"/>
            <a:ext cx="2534194" cy="21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896" y="6261464"/>
            <a:ext cx="2238103" cy="53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5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829" y="6252754"/>
            <a:ext cx="1698171" cy="54428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4946" t="49343" r="13187" b="4662"/>
          <a:stretch/>
        </p:blipFill>
        <p:spPr>
          <a:xfrm>
            <a:off x="0" y="1909355"/>
            <a:ext cx="11781757" cy="46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4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888" t="18486" r="16339" b="12067"/>
          <a:stretch/>
        </p:blipFill>
        <p:spPr>
          <a:xfrm>
            <a:off x="838200" y="320763"/>
            <a:ext cx="5379720" cy="6222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677" t="18324" r="16587" b="11055"/>
          <a:stretch/>
        </p:blipFill>
        <p:spPr>
          <a:xfrm>
            <a:off x="6532858" y="365124"/>
            <a:ext cx="5000356" cy="627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8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146" t="28323" r="30094" b="28794"/>
          <a:stretch/>
        </p:blipFill>
        <p:spPr>
          <a:xfrm>
            <a:off x="169914" y="1690688"/>
            <a:ext cx="5926086" cy="4861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215" t="21575" r="25007" b="24684"/>
          <a:stretch/>
        </p:blipFill>
        <p:spPr>
          <a:xfrm>
            <a:off x="5264845" y="1428206"/>
            <a:ext cx="6927155" cy="46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7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63" t="22488" r="25121" b="24876"/>
          <a:stretch/>
        </p:blipFill>
        <p:spPr>
          <a:xfrm>
            <a:off x="0" y="1578906"/>
            <a:ext cx="6235337" cy="477207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1875" t="22288" r="25121" b="24676"/>
          <a:stretch/>
        </p:blipFill>
        <p:spPr>
          <a:xfrm>
            <a:off x="6138981" y="1581332"/>
            <a:ext cx="6053019" cy="46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43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204</Words>
  <Application>Microsoft Office PowerPoint</Application>
  <PresentationFormat>Widescreen</PresentationFormat>
  <Paragraphs>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Lucida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hyper plane</vt:lpstr>
      <vt:lpstr>Optimal hyper plane</vt:lpstr>
      <vt:lpstr>Predict the New Data Item</vt:lpstr>
      <vt:lpstr>Support Vector Machine</vt:lpstr>
      <vt:lpstr>Identify the right hyper-plane (Scenario-3)</vt:lpstr>
      <vt:lpstr>Can we classify two classes (Scenario-4)</vt:lpstr>
      <vt:lpstr>Find the hyper-plane to segregate to classes (Scenario-5)</vt:lpstr>
      <vt:lpstr> kernel trick.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santhosh4kp@gmail.com</dc:creator>
  <cp:lastModifiedBy>Shailesh Sivan</cp:lastModifiedBy>
  <cp:revision>27</cp:revision>
  <dcterms:created xsi:type="dcterms:W3CDTF">2019-12-13T15:04:10Z</dcterms:created>
  <dcterms:modified xsi:type="dcterms:W3CDTF">2021-11-12T15:49:21Z</dcterms:modified>
</cp:coreProperties>
</file>